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0" r:id="rId1"/>
  </p:sldMasterIdLst>
  <p:sldIdLst>
    <p:sldId id="296" r:id="rId2"/>
    <p:sldId id="257" r:id="rId3"/>
    <p:sldId id="258" r:id="rId4"/>
    <p:sldId id="301" r:id="rId5"/>
    <p:sldId id="302" r:id="rId6"/>
    <p:sldId id="260" r:id="rId7"/>
    <p:sldId id="261" r:id="rId8"/>
    <p:sldId id="283" r:id="rId9"/>
    <p:sldId id="265" r:id="rId10"/>
    <p:sldId id="268" r:id="rId11"/>
    <p:sldId id="264" r:id="rId12"/>
    <p:sldId id="300" r:id="rId13"/>
    <p:sldId id="267" r:id="rId14"/>
    <p:sldId id="269" r:id="rId15"/>
    <p:sldId id="303" r:id="rId16"/>
    <p:sldId id="304" r:id="rId17"/>
    <p:sldId id="305" r:id="rId18"/>
    <p:sldId id="307" r:id="rId19"/>
    <p:sldId id="308" r:id="rId20"/>
    <p:sldId id="298" r:id="rId21"/>
    <p:sldId id="306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6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jpeg>
</file>

<file path=ppt/media/image19.gif>
</file>

<file path=ppt/media/image2.png>
</file>

<file path=ppt/media/image20.gif>
</file>

<file path=ppt/media/image21.gif>
</file>

<file path=ppt/media/image22.gif>
</file>

<file path=ppt/media/image23.jpeg>
</file>

<file path=ppt/media/image24.jpeg>
</file>

<file path=ppt/media/image25.png>
</file>

<file path=ppt/media/image26.png>
</file>

<file path=ppt/media/image3.png>
</file>

<file path=ppt/media/image4.jpeg>
</file>

<file path=ppt/media/image5.jpeg>
</file>

<file path=ppt/media/image6.jpeg>
</file>

<file path=ppt/media/image7.jpeg>
</file>

<file path=ppt/media/image8.gif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5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85745-75AE-4887-B1A3-CED988D787C4}" type="datetimeFigureOut">
              <a:rPr lang="en-US" smtClean="0"/>
              <a:t>8/28/2016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B8B0-D3AC-480B-B40D-4A172185D2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57948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85745-75AE-4887-B1A3-CED988D787C4}" type="datetimeFigureOut">
              <a:rPr lang="en-US" smtClean="0"/>
              <a:t>8/28/2016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B8B0-D3AC-480B-B40D-4A172185D2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0900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85745-75AE-4887-B1A3-CED988D787C4}" type="datetimeFigureOut">
              <a:rPr lang="en-US" smtClean="0"/>
              <a:t>8/28/2016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B8B0-D3AC-480B-B40D-4A172185D2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15808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85745-75AE-4887-B1A3-CED988D787C4}" type="datetimeFigureOut">
              <a:rPr lang="en-US" smtClean="0"/>
              <a:t>8/28/2016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B8B0-D3AC-480B-B40D-4A172185D2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827578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85745-75AE-4887-B1A3-CED988D787C4}" type="datetimeFigureOut">
              <a:rPr lang="en-US" smtClean="0"/>
              <a:t>8/28/2016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B8B0-D3AC-480B-B40D-4A172185D2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89146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85745-75AE-4887-B1A3-CED988D787C4}" type="datetimeFigureOut">
              <a:rPr lang="en-US" smtClean="0"/>
              <a:t>8/28/2016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B8B0-D3AC-480B-B40D-4A172185D2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9780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85745-75AE-4887-B1A3-CED988D787C4}" type="datetimeFigureOut">
              <a:rPr lang="en-US" smtClean="0"/>
              <a:t>8/28/2016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B8B0-D3AC-480B-B40D-4A172185D2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2110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85745-75AE-4887-B1A3-CED988D787C4}" type="datetimeFigureOut">
              <a:rPr lang="en-US" smtClean="0"/>
              <a:t>8/28/2016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B8B0-D3AC-480B-B40D-4A172185D2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47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85745-75AE-4887-B1A3-CED988D787C4}" type="datetimeFigureOut">
              <a:rPr lang="en-US" smtClean="0"/>
              <a:t>8/28/2016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B8B0-D3AC-480B-B40D-4A172185D2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38799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85745-75AE-4887-B1A3-CED988D787C4}" type="datetimeFigureOut">
              <a:rPr lang="en-US" smtClean="0"/>
              <a:t>8/28/2016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B8B0-D3AC-480B-B40D-4A172185D2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97471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D85745-75AE-4887-B1A3-CED988D787C4}" type="datetimeFigureOut">
              <a:rPr lang="en-US" smtClean="0"/>
              <a:t>8/28/2016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B71B8B0-D3AC-480B-B40D-4A172185D2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206657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76D85745-75AE-4887-B1A3-CED988D787C4}" type="datetimeFigureOut">
              <a:rPr lang="en-US" smtClean="0"/>
              <a:t>8/28/2016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EB71B8B0-D3AC-480B-B40D-4A172185D27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98177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1" r:id="rId1"/>
    <p:sldLayoutId id="2147483752" r:id="rId2"/>
    <p:sldLayoutId id="2147483753" r:id="rId3"/>
    <p:sldLayoutId id="2147483754" r:id="rId4"/>
    <p:sldLayoutId id="2147483755" r:id="rId5"/>
    <p:sldLayoutId id="2147483756" r:id="rId6"/>
    <p:sldLayoutId id="2147483757" r:id="rId7"/>
    <p:sldLayoutId id="2147483758" r:id="rId8"/>
    <p:sldLayoutId id="2147483759" r:id="rId9"/>
    <p:sldLayoutId id="2147483760" r:id="rId10"/>
    <p:sldLayoutId id="21474837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gif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gif"/><Relationship Id="rId2" Type="http://schemas.openxmlformats.org/officeDocument/2006/relationships/image" Target="../media/image20.gi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gif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167458" y="330466"/>
            <a:ext cx="9144000" cy="2387600"/>
          </a:xfrm>
        </p:spPr>
        <p:txBody>
          <a:bodyPr>
            <a:normAutofit/>
          </a:bodyPr>
          <a:lstStyle/>
          <a:p>
            <a:r>
              <a:rPr lang="en-US" dirty="0" smtClean="0">
                <a:effectLst/>
              </a:rPr>
              <a:t>Golden Age of Islamic Philosophy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077314" y="2992111"/>
            <a:ext cx="4320988" cy="2626378"/>
          </a:xfrm>
        </p:spPr>
        <p:txBody>
          <a:bodyPr>
            <a:normAutofit/>
          </a:bodyPr>
          <a:lstStyle/>
          <a:p>
            <a:r>
              <a:rPr lang="en-US" dirty="0" smtClean="0"/>
              <a:t>Dr. Allen Driggers</a:t>
            </a:r>
          </a:p>
          <a:p>
            <a:r>
              <a:rPr lang="en-US" dirty="0" smtClean="0"/>
              <a:t>Department of History</a:t>
            </a:r>
          </a:p>
          <a:p>
            <a:r>
              <a:rPr lang="en-US" dirty="0" smtClean="0"/>
              <a:t>Tennessee Technological University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255" y="292706"/>
            <a:ext cx="4496845" cy="6565294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96283" y="4305300"/>
            <a:ext cx="1133475" cy="19050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05100" y="5257800"/>
            <a:ext cx="2381250" cy="1485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640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2931833" y="136280"/>
            <a:ext cx="7190962" cy="472607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Houses of Wisdom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9338642" y="3966693"/>
            <a:ext cx="2692902" cy="27404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2319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Astrolabe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482539" y="1680827"/>
            <a:ext cx="4633593" cy="3470722"/>
          </a:xfrm>
          <a:prstGeom prst="rect">
            <a:avLst/>
          </a:prstGeom>
        </p:spPr>
      </p:pic>
      <p:pic>
        <p:nvPicPr>
          <p:cNvPr id="8" name="Content Placeholder 7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967025" y="1680827"/>
            <a:ext cx="4087600" cy="37338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71908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4881092" y="509153"/>
            <a:ext cx="6877319" cy="4670846"/>
          </a:xfrm>
          <a:prstGeom prst="rect">
            <a:avLst/>
          </a:prstGeom>
        </p:spPr>
      </p:pic>
      <p:sp>
        <p:nvSpPr>
          <p:cNvPr id="6" name="AutoShape 2" descr="data:image/jpeg;base64,/9j/4AAQSkZJRgABAQAAAQABAAD/2wCEAAkGBxQTEhUUExQWFhUWGBcaGRgYGBoXGRocGB8ZGhoeGxcYHSggHRolGxgXITEkJSkrLi4uFx8zODMsNygtLisBCgoKDg0OGhAQGiwcHCQsLCwsLCwsLCwsLCwsLCwsLCwsLCwsLCwsLCwsLCwsLCssLCwsKywsLCssNywrKzcsN//AABEIAKMA8AMBIgACEQEDEQH/xAAbAAACAwEBAQAAAAAAAAAAAAADBAIFBgEAB//EAEAQAAIBAwMBBQYDBgUEAQUAAAECEQADIQQSMUEFIlFhcRMygZGhsQYjQlJywdHh8BQzYoLxkqKywhUkQ1Njc//EABoBAAMBAQEBAAAAAAAAAAAAAAIDBAEABQb/xAAkEQACAgICAgMBAQEBAAAAAAAAAQIRAyESMQRBIjJREyNhFP/aAAwDAQACEQMRAD8A0ehH5VvyRPsKNtqGkH5afur9hRVGa+Wl2z3oaike24NR3YqY9eag7DHh/GhDPbIFcWfhU049Kk1dRi0CZuSPP0+VBTdyQKaKzJGOKA1s811BWGtjNTjpUEUzH1oiniuRh0jFeGJrjPFRI+VFRlkreMV5/rXQI9a7cbFYcwSnFen6UO5zUUOfvRmIMtSZvrXAZFQrjKJkVLfUQ08V4jFbRxw81MHPrUHUzUJrujgpuivMYBJPFQVaB2hfCICxgbhP1P8AKijtgszXbd83HAZwEHuoR3DGCSep9aB2X2goJkbYg4PAzIPiBmP3jV9qtGt3vTyMeHrVH2v2Wbfe8BkxHTA+dWwyejODLTUaUJaIXxMfEk0X8LajdbcTJV2HwOfvUO1HhD5kx4VD8HKpW8yggFlwc5jpW5twCktGhj40SePnXlXOeKmBmpULZX6b3U/dH2FMLQLWAPSg6jtO2hidzeCwY9TU3Y5LSHWFDC1VHt3M7BH70GPEYin7HaCNEnaZODRUENKgnzrrpM11cjp1qv7c1Xs7JJ6si/BiAfpWxhykkDJ6KHX/AIgd3K2W2IpgGAzPHXPAPSrTT9q3EBN5O4qgs4xG7ptPvecH51lUA/xZB/U6iPUj6U1+ILyXWHtNQtlA3cWCxMcuQD44Feo/GhVUSPKzc23DAEGQRINST/is1+GGKEW/aLcRwWtuvErG4fUGK0gYEV52THwlRTCVqwOp1ioQCcnoOartb2uV91Z8zVbrNRuuM68EkD4Ypb2hzuPJFAkNSRbaPtO5PeKsCeAIIA6g1fqZEjgisVpucnugEyT5z8K1ujUhEBz3R59P610lRjPNEmamFrkDipA0ILIIKntrzmoTWo7skBHNSE9K4SMTXJn+lFZlEg01HbUWueFSDVl2ccP2quv6b2xJcA20Ix4mnNRd2qT1qhdHUHvB7Q6TBk8z407Ho2MbDgur91+6fdXYIMDInnij9pruUgCYE56V5XyT0E/Clb1xjaBXm4yg9MEwAKZHbDlHigfbzQozjn7zVh+E9Ns06+LEt8+PpVX2yDcuqn7TR8Dz9JrWWLe0ALwMD0HGaPO6jQphFXFSVc141JRU6AZle3dcQuxZBI7xHMHpVLZYkjoJAA/d5+pqeu1G+5uiZPjkjpipBeAPT4cml8UkVI8q8eQAPxyaNZcZJPvGfH6eFK29QXuG3bEtEngAA8ST8K6t6MYb0II8OnNHwaMuzQ9kaliCpORxOcdRS/4yQnTMDxIyPiB9SKS0N0C4ucyB6zwfuKve2LYNi4DxtNdDU0Ln0zCdp3yHs6nowVm9VIJHzDU72b+H7Dlbmrce2vHelreF7p90RzwRSK2TcsXbH6l3Mnww4+x+NabQ7G06Oi2337N5c5lYBjzWOK9TM2okmNXKmdL2V1NlbLJ3WKtbXoWBAIPE4APwq17WuFLLmQCcAnjPWq/t20qBbomQNwgmMEMccdKt+0rW620ZgE+tebm20yuMaZkkEEAZwMeHr0qYAAJPr/fyoF1zMkkCMyR/Zrl+8fMmDgenFYojA/ZfZpv3SzGLNkAEDhmPe+QxV5Y1ZtubZUorZt4mAOp6BTIik9Jo9+mVAe6wLOBy7E+6w6L1PjxVkupVbAS8VkAgQIEwYCgnqBxPSnNJqmK2OqvzoqDoaR7Ku+0tq2fDPOPH4U+h+fSpZKnRzOERUQKleuhRLcD61UP2kWMAxyQEG4+UscUSg2dC2WhT6/KvH0xVfbVcbwZPU59Rj+VEXu5UmJ4PBov5h8RwKBXJpXQ9oLd3DKuh7ynnwkHqvnTe3+tA40Boqe2bxkKOOW+PFD0dospUTiJ+4omvsEt5ED6VRdo6+4DttOUU4YiNxI4AmmQi2xkdIudVextA5MGu6hc2k8DJH7o/m1UnZfaD74LgoJkOBk+RA97rmr3UNN8EQQq4jjvHGfRfrVSxOLsHny0IMR7a454trjzLk/WB9au+xe1FvL3cEDvDx9Ky+r1BW0zcb3aP9sD+dQ7J/KAunxwByYopw5I5dG+FzMeU0xbNI6PULdtq6jkY8vEU8lRVTEyPmLGD6D5npXr2oKpcY/pQ586Z12mK3SBxukekTSnaFgvadRywx94Pyrk02iqX1bBdhaP2Nvcw33L8YJjoTlug6mr7Q6C0y7l2mFKQem3opwCPOBVZou0Lb21diFjnPuGIM+RqxfWW/YOwdQu1gGBkyQQPjmnttyFx4qN2A0tjdqABuKzEnGRBgRmaa/EPayPu0yGWeUdgcJJgwerR06V891fazbku2ibbqoEDjcAQSPIitFouxnCi4p3ABX6EgHng8zT4+OrTZM83K0ga3Cl5iP0EHHWBDD4iau+y9trT3toL7bzbVXlvaQVA8JNVGo0jvqnS3EtLDwIOf6VU67te5abuOVcAAxEHaTB9cxVORc1SF8uHyNXrNbqSuwqm9Eus9sj9JERbM5gHkgVpex9ULtlGEjurIbBGI48DEg18bTtO57X22875JJnJ6H6VudBrXt27Fy3E+zWQf1ASINTZfGuOuwoZuUrLjtPsQE71f2fjMEHzEkAGqzWJbG23bO/MlvADz46125qje/Mzt6Dz/ZA4kVyzea33lRLniNx3fAnHwqWKa0y+EXJWi302p9ncRThLqkZ4FxTIE+JU/SrHUaRSJuQYM94CB4zPFUtztLT3rRFxu71Qg71YcZB96qNtQ/tF2tcKgyEusXmP2x/Ci43sxxkujQ/ge7dayTdEd87Seq4zwMeFaNMmaR0OtF1QwxGCvh/SudoX/wBImR3p8AP64pE3yl0KUX0T7U4EqMTnHyE1TLcZsRtk/p4xxk5Y+kVoNSEIX2gBnMHPP3pGzcUPIEqcbiZ2k4jw+XhRxdIbBtI6mnuchRx+ps/IDHpXmtlId2GCB5CeDnJM1ZMvmcUj2rH5anMuD8FBJroSblQDmykvrF64VJBXII6d1SRnoZ4p/s7t226EuQhBzgwfTwPlVToLk3LnUkvM+AgD/wATUP8ADSdgHdA3Ms8xwPjVM8SfZ1JoZ7d7et3F9nZcMW94iYCjJz0JMCs/avBixkEJtgDrNahrG44FsQIGcjygDioDRBSSLagmZIzyOQI5ro8IqkdG0myt7KS4vtGVRIHfBgYfw8sU7pNTuR7vAzHpbAH3mq26ybLh3ncoAC+M4g1Y6zT+z0vsxyFVT6sc/eq50oolw25NsTuWtxsWhiLctP8AqEmfnXdbYJGMKoAFWGmsA3bjGIkJ8FHe+kVO24f9MGMdQV6/GllS0Nfgy53XQ8ggjPjzWlQVlPw2mzUXB0KiPma1yHnyqLIvkKn2ZPtnRloZRJWQfQ/xrP3Dt2SevEwRitfqdQEUsenTxNYy/qnuXWhgP2mAE+Sr4f34VPiTY6TSQvpdKBe3R3XEOI7rA+R4xWa7Q0t1LjIEfbOMEiPUYmtJq1YMOcgxuJPPnTft2gnaSTtM/pHMksOAOs1bCbi77JZqM13RjtL2aSQLikL+zO0sD4HgV9K0vsrqo6iMDa3+U4jEY7p4rM29N7QhVMhxCz1AMA+vWmrfarW2ZVVWtiYET7vd/hPxpmScpHYIJKy8v9gqXW+LhR0IiBAaJwR8elZL8fdjFL5uIJFyMAdT0+dbHRds2iouQckJ3cw0ExB44NS7QK3QBtJw2CBJiJgH1rMMpqWws0U4nyDTqWYKoyTArfW1227SckKFHXqf50bTdi27T79m0scDz8gcgU12e+0G5EvkJ6dWj1quboRihQuNC1uWuKQXTHVQynP+4rHyrgXA6ccUTtXX3ZRXBjcCJEE4IgePNRsXl2xGQR5Hwg1BnjTVHs+E6g0K9p2Ji4hIYe8BjcPLzpizYQbSsmepOeKfXIgeAknwFU5Gx9qncJJEcCeZpUZXoo0pWPdjaz2RWTIJ2n4SK0aw5aMgwJ9Bn6msrotPundJ4IAMASTVx2VeS2FQdWIgGck4knxgxXUmyLI0p2i1u2lIPieTyT9cjyoWnSWGMKfD3fLGAfIUcadjzgf9x+PSnLQCjHApcpUqAcvw4G+lV2uf8xfBEZj8T/JDVkV/rVF2qc3j/oUR4QGP/tW4LchbKTsbN2D+wh/6tx/9qYe8ba3m5YbAvmYMfU0lpbm3VCeJVZ/2gVY6rTlt4GIvAnxwvAHUnp616DN6Qf8ADvZ4Vd5ExgE5JPU1Z6rUrb27up6fEk46Y5rmnUqpyABEKMjzjxAiB5g1U63V7lujd3920jggMQAB9fWp/wCbk7BnkUdENVp1YXNy96Z3dQdqtz8TSdi9dud0sGAg97Bxx3hVpqXE3T/+wj4bB/Skfw+sLcboBTzoxVDHt4VgwKkzG6ADPPeGPnmltPqil2GEcHwwP6GnLFskYMADJ6Z6RXBpEJ7pA9BK5/0nI+BrrNqSLHs5I1XP6I+prT2W+lZjsy7+esjO2MZnrNam3U2b7CpGG/EurC93oqkn1MRWesKFCCYnvfE4+w+tN/ii8Ctxuu4Af938qBdT88LHAj1gD+ZpeNVAzM2d7QJ9ksnvd4j0/wCRXFYEFSTzMTghgGzjI8qb1yhtqqJbgeXhSJWI590T44xx8KZj3EQlsZ7Pf/6lZmAo/wDY/wAaZ1fYQQBkIESTPBEZ/wBzH4YoFgj2wYSJhTPWZ4jjpTf4o1UWCk5afkuT/Cs5NSSRdjhWN2UvZjYccq6hh+9bM/8AiSKtO0mbZbuDkrn16n6fSqfT3fZtbaMBsj/SYBgelae1o4t+zfkHpnutlSPMQfnVkWl2JktlXprpMuZJjHX1q+t3rVhV9rAJESRjHSOmD9Kp9VYNsMwZQoU8Tz548aKO0S9xWghFnkZJ6/AUjPPl0NxQvZLt++rWGayVuBCjpDTBJ4noMUkwJAMZIH9QT1o3a1tUS6V/U2n8v28/ao22kZpcpXFFnhx3IHbvkgKDz18BUiyqrECAvdHx5rgslHJIwRjjmc0O3/lTPUk/OgoqSQ9oMN/tX6E1DU2x7MDoXJx57szXNK/eUjwI+VeBMKCOSx+U/wAWFB0yKS/1o0nYet9qm1o3pg+fnFWJEGsVavtaYXF5EgjxHX+dbMX1KhuhAPwNBKPsXnhwkTnpWZ193fb1Ljq1wD0UBf4Vof8AEKoLMYUck4486yOmcnThGVlNxbhEiJkFsfCneMtibRX6s7b5I67fPoB96u07RUSxBIuMTuH6WQKCJ9cCq3tHTlvzAMbAT54n6Uvpre25sd5QEAzIHTkgYyW+VejGKfYnyJ0lRcXRdtqmoDKQR7p6TxEdaq9Oi3TbZm/OOoQxzIaenr9qNrLAclbRa5bRpKjvAR/Cmb1y09/TNZAHe7wAgYGAR4806VKBLFty2M7N4u+PtWGPhQ+zdMfYtjLGKaSyBaZlaS1xifIzEfCKW7K/yF/fH2FRJnpRC6mwwQhRknpn++KreztNcW4dwJjgxFOdrFl9m68gE/WhWLjKGdiZY+PAHMCuC+Q9pL7JdBgSFbkxzAjjNXtjtQ9beI/SZisrcvNLD3hgcAxHhnkzTWm1MQdpUYwBiDP1wKmyK2BwMr2w0pEz3s/X6Uzqr8X7bjhgfmQP5ULXuq22MxvG3iTz4Uv7UsqAe8hMDygx9QaKMfiKzJF5pE3XWaMD/gfxqvuqodtzAFf09SCZJnippLoTvKIDLEYZp6DyqOnvW4YgKiCMY3OR4sTNDCDTEptO0AfLI2doKqZ6yeR4gUHta/uZh1VSpP7RLRP0qV7VG4ZERIgA4XOAAKD2kwF1hJyRMAnAz9zTordjFKTbJ6hJGOi9KvNJ2mxhjLBVAdQJMYggDJFUCucxvgz0OfpVpodFc2W3VS0osFfMDwpumHJllqtVbvbUU7lLSTx7g3R8TVfqtMVuFFDEEDp48mR4YqS6Rvy0EM4Z2IBEAQByKfS4U7wNwqBlCOP90ZqPNLjLRTj3GxPWMTbvA5KXbQ+ABj71AHwot0sLeoJjdutt5AFTA+lDA69KNv4op8JfYmQrrtYHnmP5Un/h3tqQu0p4kkEDwjxpt2C5Jjw8T6UBnLGT8F/iaBXZXJWtHNNrAGBJI97oeo8KL7Ys+7IxgeA5z68xUXt4E8mevwxRNOMeZz861sQofKyCXifAETuPl4iftWj7GvstkKwP+kcttOcnp/CqCza/NTEywMf35xWmeYJKNGTyAMTM5NZKuifye9i2ruMWOVJgYGSinlgv6pzmqfS6L2itfVt622YAOSCwHORG3GBQrd92tuLqDdeYHcT7idAOsRTGt06i4U05NxSAzIDjH8xXpePi4o8fPNSehXU2rfsGuboYnaEVyR4RBM5pq27aay1q7bneJBkEN5HqPGoagLqL9pbKhDt3EsI92Ix5GpXr1y5fW3fZQFJGDEnz+VUqIjk2S7NN2xZW8u0h4DDz8fWpaWxtfTsWks9xjHAMY+9D11kW7vs1ZmQQxAzHjRLl1P8AE2vZ+6QcdAY59aDLpDMP3QfRD3//AOzD6g0HSXNtv927xRNFczfHhcY/MUK6n+cg/aVwP3pqE9VKhvtBfyxuAgYUg+95AdB40rftwvkoAOepyefIUHRq077hPczHTyj1Ne7WvSUtk5bLf7v+K71Zjs6Mgnu9JkxkkU4hMcZmDnpnM0F7Bg56TBWZkeA9KJJjoevB4qVvYSZkdcC1rjkrAPTvZEelKoGXICgjjJojXGbLGDJMAxnjmu2lXkFR6kE1Qo0IcbAO7txBz4GPmxqYsMfeb5AH+FMrbB5uD4f80ZbCxlz5QPvROWjVBClpNrAiZB68Y8aM1xie9BOfrRm0wiQw68iIpQNjGfICT8qxP9OpImbjDw61Y9nP3FXY6MqhSy7h6GlbGgumSQoEcMcevSnwj/q1BPHuj+lBNonnO3oYu6i4FO3vEAjI2OJ9MMMetc0OtO1yWY7hERA/oRxFA9kuPzGPqs/yzRbdrY63Em4pO2PPoCPGlyimmMw5mnTG7wldQp6JY/8AFh/GquzqHKiCFwOMn64q20xLe3LQCRaleoImq/SOBtWJnHoJiaOqgi/x2ubIbNuSJYic8nzJ8PKjW7ZBmJJqbaNVdpcnJzHh6Hiuuqgbtxx5f1pZ6KaAvknwHH9/GnBYOcYAGaHauhQAoHTJEnjccHipsSRu3GT9qFoSm7sibJW9bnqycHxI609qu2WuOyWe7aXcGfqxM+70A+9JdoyyhgQCokH449KlctbRtkwkTGJP8TmK1UkmzzfNk7R7QX7ZBu3JuArtWVgSoJPWh6VHS2L6FVJMRzgmAKqtJf75RgUTfMHIB8D61b7rYv7kIQIpeHypPJA8TXrY5L0eSxUezCs5YrcUqIk7pE7z5ZP0pvSam0LdxbqkuxJkg97wyaV0mnN4LH+YwYuDwCTyfEzPyp/V7r19LbgWyohs4PHHyp7ARDQM+nUXdoZXAzPT+E/wpPQXQzW7vU3WwOgjArnbt5k26bfKBuQIO3EyfIGj2bCI4KHfm2eZiSc46QRNJy/Udh1NENJqdmpYH3Wn60/qu6Q5EwNrenQ1U/iG0VeR1H2qWl7XYINwkdCeajpnpcqLQXCwlu6i5M8sRwSaR0dprrtc27upExE4HxxSmr7Sa73F4OMeP95q40LFE7jKCeSQTIGBA+Z+IoMqaiBLIrGls3GkFOJIM58DxXhpXYAHu5M54noD1oXtrkz7VfQpUTdu9bilTErtKf8AdmKmSmd/aJijZHVRPn51KyF8FPlEVG0xPPT61MrPhiqmzEvZB7Kk8cVM2IAIzPUfaiW7Z9f78aOcJPvRHAxJ4A86ywq/SNnLhTlQJY8QOnxp9L/sidqET4qQI8jGaFprG3G5S3WDtYk/Q+AFO6XUlOCRGDIO1fJkkFCfEGKXNkk5uWgH/wAv/oUn91vrimtPrVflWXIyAeTxjwrl4fqlonkH2gHyz9KgGWBtuIYzEx7vqOaB1+A9DOpXYRkMD4/T4Ur7Uo6smAc7eR3cn5YououlhLMsR4genH2oOmMmSSsgrlfcXrAPU9fSsTaWxuOPJ6Huzdf7R7xhQdiEwJn3uaW0l4ksYUHdGAOmefjUu9bvJBDKyhQeAVPumRwQcfGlNG5/MEZ3tPlx86bJr+ao9HxV/q0x7n4n+80rrTLKo8p9BRLl0KstGKWsTBduTn08KVFez0pv0hhH7ykjGT8zEVPVGGBnHOPnFCbny2j7132e4+g+9cBQxAYAHqYI8qlfYgjzY/MRH3oCMBE8AifhzTF6ZOMo0gcTHI9a48rzlUkcvMFJDAd5iSImRGAfE0jqLbLa2hmIOwMrQcNJgHkYBxmmbVxSm4ESWePGWwOeoM13VaUh1BBO0e1ccnMKo9YBPxNOw3zo86fRLTo1q17dbgBEiOR6eINd7OdG3tqQQzCRulceU9aT7W1KMzMoKLA5Ebj6dalqLVy+fzsBW2hR7x4x4L969DJkjFbFKLfQP8P37bXbrXTuDKVUsZ6kHnqcfKrDTaZD7ba7IowBIOAJmKm2lUWwCASd+DEKM8DxpIdmAGElTIBIaAZg4BnGam/9KfYfChlfzLQW6GAI7j87o53eGfvSmo0NxSAElTM94EN1zx8Ioh0rEf5jbAGIjbJ2xOIwKGdOZIZiQqqZwCN3QQKF5I9xGrI6pgrdkW1gDc4BBIYwAfP9rpVgfaACGAIIDCBAniD5UI2cM0YhTHj4SaOqHcWOZKwPE/yFLlNyBlK2Ed3lYbBJkkA+7/OptdlipGAAQw4g8TQUUwD1KsfQTkAUQAwV/wBIBnqTwBQA2ZLGDJ6yPD0PWpqgJkdenHFbXW/hmxdMhTbY9UIE+ZUggmq69+EHyUug/vLB+hFAvIhItWuzPtcJxMAfKmNEm6GHEd0TAE8k8ZNH1/4Y1CrI2MDEwTOSOhr1zROi/mpcQ/uSvwImmck+mDlk/QSxpZz3SfIih6xSpDAEkCD4EdRUEg+6yHyDAEfDmnNGzhGF7jMenWaB92T0JKpDD2bGGggg8A/3FD1qC7cCAFiOdvLep4CjxoukDsqBCAfZjMTG4nMeOKtOwOybRL27gbcMzu94HkkwM+XGaO0ts2ONy2JdkWfaXCDBZQSqj3AV6nxnxqfaN9HvA7SoH+acsoM+IrTWvwzp5khjjAmFPwHNL9tfh204Upb2xIITuyPAgc1Pyi5bZXC4qkig7T1ys6KpUL7gRCHeMZ2qTA8KGunuJcuC4veJkyPegZI+nBrV9j9k2rWbdoIT1gT/ADo+rthztKSPNceHPSjU4pcUMx5JRlyZhlU3GH7Kn5n+QptbgO4SJNayx2UpA3rbMcDbx5buT8aL/wDHoogWk8YigeRdFS8n/hi3EQYyMEV7TnJjrV9c0NsSrBu6TAkAgc48fjQh2OSSQ2BEGOZEzmjGQzlY4HrmfnTtl9ykMPzVIkdSRwflT9jshM7iT8v4Vx+yBcYg7lYEwRjHSDGaxkvmP+nRVpYRris3dIIJjgx4jpUHW49y5dLJLnCyMAYAJPSMxVw3Y92D+YjcRuXpnqKXfsq9P+XaI8mIP3rIzkumea4P8K9uzncggKzcbtywo8AFGKtdTpmwe6Mg8dcyRPXij6XR3Ez7MbhwN2PTxr2tF9o7inJ/UOOnXnmulKUu2bFUJurkgqyecxSIs3BuJe3JPicfIZ4q5PZ7hTCicRJ+Y5oC9m3ettfg9dFtGSiVK2W2lfaiSTkKTzzRrtuVj2gBgSQnMfGnW7LvD/7S/wDXQ7nZ2oHFlf8ArBpgPFgGSV2+0j/Yc/WpGwxIm6IXiEMz86Yt9m6n/wDGi+rf0otvsnUdRbHxJ+wrk2dxYuqS+4uceAA+5qS2gGJBJZj1IJ8sCnrXZd/xtfIn7VM9jXGbvXVAPOxIPwJNZyYPBlgoqac1yvVAi1nbgxUN2K7XqIB9nH0Vt/eto3qoNV2r7IskqPZgAk4Er9iK9XqpxdCmZnsK8Q7qOAGEQOFJj5VZdhrN9gf2PvzXK9TZ9D8H1NV2XaC20A4A9fvTFwV6vVJ7DOAc1LaIFer1CjQScVMVyvUPs1Azp1Zu8AYiqPV32R3RTCjIHMek16vVUugl2M6ZiYnzo+ptjvV6vUTOkMadu4PQUSuV6kvsSdcYoS812vVhiCMoipWxXq9XGM51+dSFdr1GgTvIFRc812vUS6OO26iK7Xqw4//Z"/>
          <p:cNvSpPr>
            <a:spLocks noGrp="1" noChangeAspect="1" noChangeArrowheads="1"/>
          </p:cNvSpPr>
          <p:nvPr>
            <p:ph type="title"/>
          </p:nvPr>
        </p:nvSpPr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/>
              <a:t>Hunayn ibn Ishaq </a:t>
            </a:r>
            <a:r>
              <a:rPr lang="en-US" dirty="0"/>
              <a:t>(Latin </a:t>
            </a:r>
            <a:r>
              <a:rPr lang="en-US" dirty="0" smtClean="0"/>
              <a:t>Iohannitius)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373488" y="3424428"/>
            <a:ext cx="4235852" cy="3134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5896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Avicenna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385185" y="1123837"/>
            <a:ext cx="4248150" cy="4035743"/>
          </a:xfrm>
          <a:prstGeom prst="rect">
            <a:avLst/>
          </a:prstGeom>
        </p:spPr>
      </p:pic>
      <p:sp>
        <p:nvSpPr>
          <p:cNvPr id="7" name="Content Placeholder 6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“Avicenna” is the Latinized name of the “Ibin Sinda”</a:t>
            </a:r>
          </a:p>
          <a:p>
            <a:r>
              <a:rPr lang="en-US" dirty="0"/>
              <a:t>Avicenna was a natural philosopher and a physician. </a:t>
            </a:r>
          </a:p>
          <a:p>
            <a:r>
              <a:rPr lang="en-US" dirty="0"/>
              <a:t>Avicenna wrote the “Book of Healing” and the “Cannon of Medicine”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17494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Avicenna and Medicine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3867150" y="2100764"/>
            <a:ext cx="3475038" cy="2656473"/>
          </a:xfrm>
          <a:prstGeom prst="rect">
            <a:avLst/>
          </a:prstGeom>
        </p:spPr>
      </p:pic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955756" y="1285875"/>
            <a:ext cx="3200400" cy="4286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363392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Medicine/Biology and Images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8194" name="Picture 2" descr="http://img142.imageshack.us/img142/1820/acomusesofherbsmc3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56496" y="723224"/>
            <a:ext cx="3590925" cy="5261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8196" name="Picture 4" descr="http://www.nlm.nih.gov/exhibition/islamic_medical/image/image21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34649" y="740536"/>
            <a:ext cx="3476625" cy="51519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433097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prstClr val="black"/>
                </a:solidFill>
              </a:rPr>
              <a:t>Medicine/Biology and </a:t>
            </a:r>
            <a:r>
              <a:rPr lang="en-US" dirty="0" smtClean="0">
                <a:solidFill>
                  <a:prstClr val="black"/>
                </a:solidFill>
              </a:rPr>
              <a:t>Images 4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218" name="Picture 2" descr="http://www.nlm.nih.gov/exhibition/islamic_medical/image/image22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5926" y="929784"/>
            <a:ext cx="3219649" cy="49892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220" name="Picture 4" descr="http://www.nlm.nih.gov/exhibition/islamic_medical/image/image23.g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40009" y="820021"/>
            <a:ext cx="3544459" cy="52088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18241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42" name="Picture 2" descr="http://www.nlm.nih.gov/exhibition/islamic_medical/image/image25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86200" y="381000"/>
            <a:ext cx="4343400" cy="62218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133999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2" descr="http://cdn-6.historyforkids.org/learn/islam/science/pictures/astronomy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92392" y="0"/>
            <a:ext cx="5257800" cy="68877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26736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Centers of Learning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Law Centers</a:t>
            </a:r>
          </a:p>
          <a:p>
            <a:r>
              <a:rPr lang="en-US" dirty="0" smtClean="0"/>
              <a:t>Hospitals</a:t>
            </a:r>
          </a:p>
          <a:p>
            <a:endParaRPr lang="en-US" dirty="0" smtClean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1026" name="Picture 2" descr="Image result for medieval islamic hospital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2603" y="553148"/>
            <a:ext cx="3772483" cy="57425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44204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Outline of Lecture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 plan on using historical case studies from the Golden Age of Islamic Philosophy through the Western Renaissance to discuss the complexity of the conveyance of knowledge.</a:t>
            </a:r>
          </a:p>
          <a:p>
            <a:r>
              <a:rPr lang="en-US" dirty="0" smtClean="0"/>
              <a:t>This lecture will transition us to discussing Byzantine Empire, the European Renaissance, and Cathedral Engineering.</a:t>
            </a:r>
          </a:p>
          <a:p>
            <a:r>
              <a:rPr lang="en-US" dirty="0" smtClean="0"/>
              <a:t>Question the framing of the Golden Age of </a:t>
            </a:r>
            <a:r>
              <a:rPr lang="en-US" smtClean="0"/>
              <a:t>Islamic </a:t>
            </a:r>
            <a:r>
              <a:rPr lang="en-US" smtClean="0"/>
              <a:t>Philosophy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0908488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Toledo, Spain</a:t>
            </a: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53213" y="944249"/>
            <a:ext cx="6999891" cy="44839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804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Byzantium 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2050" name="Picture 2" descr="http://upload.wikimedia.org/wikipedia/commons/thumb/a/a7/Map_Byzantine_Empire_1025-en.svg/1963px-Map_Byzantine_Empire_1025-en.sv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1" y="925832"/>
            <a:ext cx="8535761" cy="47991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040227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Contextualizing Historical Terms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Ancient Greece (500-336 BCE [Before the Common Era*])</a:t>
            </a:r>
          </a:p>
          <a:p>
            <a:r>
              <a:rPr lang="en-US" dirty="0" smtClean="0"/>
              <a:t>Golden Age of Islamic Philosophy (Circa 700 CE- 1300 BCE)</a:t>
            </a:r>
          </a:p>
          <a:p>
            <a:r>
              <a:rPr lang="en-US" dirty="0" smtClean="0"/>
              <a:t>The Renaissance of Eastern and Western Europe (1300 CE-1650 CE)</a:t>
            </a:r>
          </a:p>
          <a:p>
            <a:pPr lvl="1"/>
            <a:r>
              <a:rPr lang="en-US" dirty="0" smtClean="0"/>
              <a:t>The Renaissance meant “Re-Birth”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41168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Islamic Era Maps #1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 descr="http://worldhistoryforusall.sdsu.edu/images/bigeras/era5/spread_of_islam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0401" y="1252728"/>
            <a:ext cx="8583930" cy="434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35337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Islamic Era Map #2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http://matrix.msu.edu/hst/fisher/140Fall2009online/unit8/mod/imgs/spread_of_islam_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88609" y="864108"/>
            <a:ext cx="8276517" cy="5334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604459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 smtClean="0"/>
              <a:t>Scientific Terms Originating and Appropriated from the Golden Age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i="1" dirty="0" smtClean="0"/>
              <a:t>Algebra</a:t>
            </a:r>
          </a:p>
          <a:p>
            <a:r>
              <a:rPr lang="en-US" i="1" dirty="0" smtClean="0"/>
              <a:t>Alchemy </a:t>
            </a:r>
            <a:endParaRPr lang="en-US" i="1" dirty="0"/>
          </a:p>
          <a:p>
            <a:r>
              <a:rPr lang="en-US" i="1" dirty="0" smtClean="0"/>
              <a:t>Elixir</a:t>
            </a:r>
          </a:p>
          <a:p>
            <a:r>
              <a:rPr lang="en-US" i="1" dirty="0" smtClean="0"/>
              <a:t>Alcohol</a:t>
            </a:r>
          </a:p>
          <a:p>
            <a:r>
              <a:rPr lang="en-US" i="1" dirty="0" smtClean="0"/>
              <a:t>Borax</a:t>
            </a:r>
          </a:p>
          <a:p>
            <a:r>
              <a:rPr lang="en-US" i="1" dirty="0" smtClean="0"/>
              <a:t>Alkali</a:t>
            </a:r>
          </a:p>
          <a:p>
            <a:r>
              <a:rPr lang="en-US" i="1" dirty="0" smtClean="0"/>
              <a:t>Algorithm</a:t>
            </a:r>
          </a:p>
        </p:txBody>
      </p:sp>
    </p:spTree>
    <p:extLst>
      <p:ext uri="{BB962C8B-B14F-4D97-AF65-F5344CB8AC3E}">
        <p14:creationId xmlns:p14="http://schemas.microsoft.com/office/powerpoint/2010/main" val="37671315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The Cities of the Golden 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13974" y="1568945"/>
            <a:ext cx="4476750" cy="4156075"/>
          </a:xfrm>
        </p:spPr>
        <p:txBody>
          <a:bodyPr/>
          <a:lstStyle/>
          <a:p>
            <a:r>
              <a:rPr lang="en-US" dirty="0" smtClean="0"/>
              <a:t>Irrigation and Prosperity</a:t>
            </a:r>
          </a:p>
          <a:p>
            <a:r>
              <a:rPr lang="en-US" dirty="0" smtClean="0"/>
              <a:t>Relative city populations in a global comparisons</a:t>
            </a:r>
          </a:p>
          <a:p>
            <a:pPr lvl="1"/>
            <a:endParaRPr lang="en-US" dirty="0" smtClean="0"/>
          </a:p>
        </p:txBody>
      </p:sp>
      <p:pic>
        <p:nvPicPr>
          <p:cNvPr id="1026" name="Picture 2" descr="http://blogs.smithsonianmag.com/history/files/2013/07/baghdad-611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27986" y="1062038"/>
            <a:ext cx="4486437" cy="4919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632072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Hydraulic Technology—The Qanat</a:t>
            </a:r>
            <a:endParaRPr lang="en-US" dirty="0"/>
          </a:p>
        </p:txBody>
      </p:sp>
      <p:pic>
        <p:nvPicPr>
          <p:cNvPr id="4098" name="Picture 2" descr="File:Foggara 0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02110" y="1123837"/>
            <a:ext cx="7315200" cy="4894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16178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 smtClean="0"/>
              <a:t>Transmission of Knowledge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70023" y="891089"/>
            <a:ext cx="7315200" cy="5120640"/>
          </a:xfrm>
        </p:spPr>
        <p:txBody>
          <a:bodyPr/>
          <a:lstStyle/>
          <a:p>
            <a:r>
              <a:rPr lang="en-US" dirty="0" smtClean="0"/>
              <a:t>A Literate Society</a:t>
            </a:r>
          </a:p>
          <a:p>
            <a:r>
              <a:rPr lang="en-US" dirty="0" smtClean="0"/>
              <a:t>The many uses of scientific instruments </a:t>
            </a:r>
          </a:p>
          <a:p>
            <a:pPr lvl="1"/>
            <a:r>
              <a:rPr lang="en-US" dirty="0" smtClean="0"/>
              <a:t>Case of the Astrolabe </a:t>
            </a:r>
          </a:p>
          <a:p>
            <a:endParaRPr lang="en-US" dirty="0"/>
          </a:p>
        </p:txBody>
      </p:sp>
      <p:pic>
        <p:nvPicPr>
          <p:cNvPr id="6146" name="Picture 2" descr="http://1.bp.blogspot.com/-sl6iKqJ_xh4/UJ_olrMumaI/AAAAAAAAB20/exL0Gnutg_E/s1600/HoW1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4619" y="864108"/>
            <a:ext cx="3757519" cy="53340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605902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Frame">
  <a:themeElements>
    <a:clrScheme name="Fram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39D77354-939E-4A26-AE51-B3F9618B14B7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113</TotalTime>
  <Words>250</Words>
  <Application>Microsoft Office PowerPoint</Application>
  <PresentationFormat>Widescreen</PresentationFormat>
  <Paragraphs>48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Corbel</vt:lpstr>
      <vt:lpstr>Wingdings 2</vt:lpstr>
      <vt:lpstr>Frame</vt:lpstr>
      <vt:lpstr>Golden Age of Islamic Philosophy </vt:lpstr>
      <vt:lpstr>Outline of Lecture</vt:lpstr>
      <vt:lpstr>Contextualizing Historical Terms</vt:lpstr>
      <vt:lpstr>Islamic Era Maps #1</vt:lpstr>
      <vt:lpstr>Islamic Era Map #2</vt:lpstr>
      <vt:lpstr>Scientific Terms Originating and Appropriated from the Golden Age </vt:lpstr>
      <vt:lpstr>The Cities of the Golden Age</vt:lpstr>
      <vt:lpstr>Hydraulic Technology—The Qanat</vt:lpstr>
      <vt:lpstr>Transmission of Knowledge </vt:lpstr>
      <vt:lpstr>Houses of Wisdom</vt:lpstr>
      <vt:lpstr>Astrolabe</vt:lpstr>
      <vt:lpstr>Hunayn ibn Ishaq (Latin Iohannitius)</vt:lpstr>
      <vt:lpstr>Avicenna</vt:lpstr>
      <vt:lpstr>Avicenna and Medicine</vt:lpstr>
      <vt:lpstr>Medicine/Biology and Images 2</vt:lpstr>
      <vt:lpstr>Medicine/Biology and Images 4</vt:lpstr>
      <vt:lpstr>PowerPoint Presentation</vt:lpstr>
      <vt:lpstr>PowerPoint Presentation</vt:lpstr>
      <vt:lpstr>Centers of Learning </vt:lpstr>
      <vt:lpstr>Toledo, Spain</vt:lpstr>
      <vt:lpstr>Byzantium 2</vt:lpstr>
    </vt:vector>
  </TitlesOfParts>
  <Company>Tennessee Tech University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Virtues in Science and Engineering during the Renaissance Era</dc:title>
  <dc:creator>Driggers, Edward</dc:creator>
  <cp:lastModifiedBy>Rachel Driggers</cp:lastModifiedBy>
  <cp:revision>18</cp:revision>
  <dcterms:created xsi:type="dcterms:W3CDTF">2015-11-06T01:37:02Z</dcterms:created>
  <dcterms:modified xsi:type="dcterms:W3CDTF">2016-08-29T02:12:45Z</dcterms:modified>
</cp:coreProperties>
</file>

<file path=docProps/thumbnail.jpeg>
</file>